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34"/>
  </p:notesMasterIdLst>
  <p:handoutMasterIdLst>
    <p:handoutMasterId r:id="rId35"/>
  </p:handoutMasterIdLst>
  <p:sldIdLst>
    <p:sldId id="302" r:id="rId3"/>
    <p:sldId id="306" r:id="rId4"/>
    <p:sldId id="320" r:id="rId5"/>
    <p:sldId id="322" r:id="rId6"/>
    <p:sldId id="337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07" r:id="rId21"/>
    <p:sldId id="321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57711E6-93A9-41BF-840A-C1F72D258C1E}">
          <p14:sldIdLst>
            <p14:sldId id="302"/>
            <p14:sldId id="306"/>
            <p14:sldId id="320"/>
            <p14:sldId id="322"/>
            <p14:sldId id="337"/>
          </p14:sldIdLst>
        </p14:section>
        <p14:section name="Object Detectrion" id="{1EAC03A4-AD91-4A4A-8E9E-6D5836CA6C4E}">
          <p14:sldIdLst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Tracking" id="{D6B3BA2A-CA0A-452E-A2EF-CE2E2E7512C2}">
          <p14:sldIdLst>
            <p14:sldId id="330"/>
          </p14:sldIdLst>
        </p14:section>
        <p14:section name="Wrap-up" id="{7C9CA8F4-F53D-4AA3-8890-16A1EBBC73FB}">
          <p14:sldIdLst>
            <p14:sldId id="331"/>
            <p14:sldId id="332"/>
            <p14:sldId id="333"/>
            <p14:sldId id="334"/>
            <p14:sldId id="335"/>
          </p14:sldIdLst>
        </p14:section>
        <p14:section name="Backup Slides" id="{EC5F016C-0595-4D6D-8E05-A1DD012D567F}">
          <p14:sldIdLst>
            <p14:sldId id="307"/>
            <p14:sldId id="321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9" autoAdjust="0"/>
    <p:restoredTop sz="64611" autoAdjust="0"/>
  </p:normalViewPr>
  <p:slideViewPr>
    <p:cSldViewPr showGuides="1">
      <p:cViewPr varScale="1">
        <p:scale>
          <a:sx n="85" d="100"/>
          <a:sy n="85" d="100"/>
        </p:scale>
        <p:origin x="2460" y="96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32331200"/>
        <c:axId val="1032334464"/>
      </c:barChart>
      <c:catAx>
        <c:axId val="10323312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32334464"/>
        <c:crosses val="autoZero"/>
        <c:auto val="1"/>
        <c:lblAlgn val="ctr"/>
        <c:lblOffset val="100"/>
        <c:noMultiLvlLbl val="0"/>
      </c:catAx>
      <c:valAx>
        <c:axId val="10323344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323312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7712400"/>
        <c:axId val="1087705872"/>
      </c:barChart>
      <c:catAx>
        <c:axId val="10877124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87705872"/>
        <c:crosses val="autoZero"/>
        <c:auto val="1"/>
        <c:lblAlgn val="ctr"/>
        <c:lblOffset val="100"/>
        <c:noMultiLvlLbl val="0"/>
      </c:catAx>
      <c:valAx>
        <c:axId val="1087705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8771240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square"/>
            <c:size val="8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8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square"/>
            <c:size val="8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square"/>
            <c:size val="8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3.5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>
              <a:solidFill>
                <a:schemeClr val="accent5"/>
              </a:solidFill>
            </a:ln>
          </c:spPr>
          <c:marker>
            <c:symbol val="square"/>
            <c:size val="8"/>
            <c:spPr>
              <a:solidFill>
                <a:schemeClr val="accent5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ymbol val="square"/>
            <c:size val="8"/>
            <c:spPr>
              <a:solidFill>
                <a:schemeClr val="accent6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714576"/>
        <c:axId val="1087706960"/>
      </c:lineChart>
      <c:catAx>
        <c:axId val="1087714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87706960"/>
        <c:crosses val="autoZero"/>
        <c:auto val="1"/>
        <c:lblAlgn val="ctr"/>
        <c:lblOffset val="100"/>
        <c:noMultiLvlLbl val="0"/>
      </c:catAx>
      <c:valAx>
        <c:axId val="10877069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877145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square"/>
            <c:size val="8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8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square"/>
            <c:size val="8"/>
            <c:spPr>
              <a:solidFill>
                <a:schemeClr val="accent3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square"/>
            <c:size val="8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Cat. 1</c:v>
                </c:pt>
                <c:pt idx="1">
                  <c:v>Cat. 2</c:v>
                </c:pt>
                <c:pt idx="2">
                  <c:v>Cat. 3</c:v>
                </c:pt>
                <c:pt idx="3">
                  <c:v>Cat.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3.5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710224"/>
        <c:axId val="1087707504"/>
      </c:lineChart>
      <c:catAx>
        <c:axId val="1087710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87707504"/>
        <c:crosses val="autoZero"/>
        <c:auto val="1"/>
        <c:lblAlgn val="ctr"/>
        <c:lblOffset val="100"/>
        <c:noMultiLvlLbl val="0"/>
      </c:catAx>
      <c:valAx>
        <c:axId val="10877075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8771022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Pt>
            <c:idx val="2"/>
            <c:bubble3D val="0"/>
            <c:spPr>
              <a:solidFill>
                <a:schemeClr val="accent3"/>
              </a:solidFill>
            </c:spPr>
          </c:dPt>
          <c:dPt>
            <c:idx val="3"/>
            <c:bubble3D val="0"/>
            <c:spPr>
              <a:solidFill>
                <a:schemeClr val="accent4"/>
              </a:solidFill>
            </c:spPr>
          </c:dPt>
          <c:dPt>
            <c:idx val="4"/>
            <c:bubble3D val="0"/>
            <c:spPr>
              <a:solidFill>
                <a:schemeClr val="accent5"/>
              </a:solidFill>
            </c:spPr>
          </c:dPt>
          <c:dPt>
            <c:idx val="5"/>
            <c:bubble3D val="0"/>
            <c:spPr>
              <a:solidFill>
                <a:schemeClr val="accent6"/>
              </a:solidFill>
            </c:spPr>
          </c:dPt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</c:v>
                </c:pt>
                <c:pt idx="1">
                  <c:v>3</c:v>
                </c:pt>
                <c:pt idx="2">
                  <c:v>2</c:v>
                </c:pt>
                <c:pt idx="3">
                  <c:v>1.5</c:v>
                </c:pt>
                <c:pt idx="4">
                  <c:v>1</c:v>
                </c:pt>
                <c:pt idx="5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solidFill>
                <a:schemeClr val="accent2"/>
              </a:solidFill>
            </c:spPr>
          </c:dPt>
          <c:dPt>
            <c:idx val="2"/>
            <c:bubble3D val="0"/>
            <c:spPr>
              <a:solidFill>
                <a:schemeClr val="accent3"/>
              </a:solidFill>
            </c:spPr>
          </c:dPt>
          <c:dPt>
            <c:idx val="3"/>
            <c:bubble3D val="0"/>
            <c:spPr>
              <a:solidFill>
                <a:schemeClr val="accent4"/>
              </a:solidFill>
            </c:spPr>
          </c:dPt>
          <c:cat>
            <c:strRef>
              <c:f>Sheet1!$A$2:$A$5</c:f>
              <c:strCache>
                <c:ptCount val="4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  <c:pt idx="1">
                  <c:v>3</c:v>
                </c:pt>
                <c:pt idx="2">
                  <c:v>2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b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dirty="0" smtClean="0">
                <a:latin typeface="Calibri" pitchFamily="34" charset="0"/>
              </a:rPr>
              <a:t>This PowerPoint</a:t>
            </a:r>
            <a:r>
              <a:rPr lang="en-US" b="0" baseline="0" dirty="0" smtClean="0">
                <a:latin typeface="Calibri" pitchFamily="34" charset="0"/>
              </a:rPr>
              <a:t> Template includes a series of slide masters with predefined layouts and color schemes for formatting slides</a:t>
            </a:r>
          </a:p>
          <a:p>
            <a:pPr algn="l">
              <a:buFont typeface="Arial" pitchFamily="34" charset="0"/>
              <a:buChar char="•"/>
            </a:pPr>
            <a:r>
              <a:rPr lang="en-US" b="0" baseline="0" dirty="0" smtClean="0">
                <a:latin typeface="Calibri" pitchFamily="34" charset="0"/>
              </a:rPr>
              <a:t> Slide Masters are displayed when you right click on a slide and select </a:t>
            </a:r>
            <a:r>
              <a:rPr lang="en-US" b="1" baseline="0" dirty="0" smtClean="0">
                <a:latin typeface="Calibri" pitchFamily="34" charset="0"/>
              </a:rPr>
              <a:t>Layout</a:t>
            </a:r>
            <a:r>
              <a:rPr lang="en-US" b="0" baseline="0" dirty="0" smtClean="0">
                <a:latin typeface="Calibri" pitchFamily="34" charset="0"/>
              </a:rPr>
              <a:t> from menu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41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13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4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5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15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56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16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6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17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6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0F2CE-DAA7-4DEE-8EED-08DDA41E7B9E}" type="slidenum">
              <a:rPr lang="en-US"/>
              <a:pPr/>
              <a:t>19</a:t>
            </a:fld>
            <a:endParaRPr lang="en-US"/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3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20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42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21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546600" cy="340995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652" y="4339341"/>
            <a:ext cx="5076721" cy="4106681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37647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5DE6D-E175-4148-9E10-6581D2914173}" type="slidenum">
              <a:rPr lang="en-US"/>
              <a:pPr/>
              <a:t>23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2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3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Robots are quickly becoming a staple in everyone’s living room, with the likes of Alexa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Google Home acting as virtual assistants that aid in everyday tasks. These first-wave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household assistant robots primarily focus on verbal interactions, and are fixed to one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location. Recent developments have started to branch out, with computer vision bringing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whole new domain of possibilities to these devices.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Jibo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 robot out of the MIT Media Lab,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an example of that.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Jibo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natural extension of the Alexa concept, acting as a mobile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assistant. Computer vision is not only used to navigate, but also for the recognition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common faces in the household, among other functions. While the goal of this project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completely in line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Jibo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it represents one of the many ways that these personal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assistants can intersect with computer vision.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motivation behind this project is the struggle of finding items on a heavily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desk. On an active workbench, tools and other useful items are frequently getting picked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up, used, and placed down somewhere else. While good standard operating procedures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sure all the parts end up where they're expected to be, it's very easy to quickly lose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 of items.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00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1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76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6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56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E677A-78C3-4723-ABCD-0025B187880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12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90F28-0818-4B04-AB54-DE148D58546F}" type="slidenum">
              <a:rPr lang="en-US"/>
              <a:pPr/>
              <a:t>30</a:t>
            </a:fld>
            <a:endParaRPr lang="en-US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</p:spTree>
    <p:extLst>
      <p:ext uri="{BB962C8B-B14F-4D97-AF65-F5344CB8AC3E}">
        <p14:creationId xmlns:p14="http://schemas.microsoft.com/office/powerpoint/2010/main" val="3991058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90F28-0818-4B04-AB54-DE148D58546F}" type="slidenum">
              <a:rPr lang="en-US"/>
              <a:pPr/>
              <a:t>31</a:t>
            </a:fld>
            <a:endParaRPr lang="en-US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BEST PRACTICES: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dirty="0" smtClean="0"/>
              <a:t> Open</a:t>
            </a:r>
            <a:r>
              <a:rPr lang="en-US" b="0" baseline="0" dirty="0" smtClean="0"/>
              <a:t> Excel 2007 before creating charts in PowerPoint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b="0" baseline="0" dirty="0" smtClean="0"/>
              <a:t> Duplicate this slide and edit data</a:t>
            </a:r>
          </a:p>
        </p:txBody>
      </p:sp>
    </p:spTree>
    <p:extLst>
      <p:ext uri="{BB962C8B-B14F-4D97-AF65-F5344CB8AC3E}">
        <p14:creationId xmlns:p14="http://schemas.microsoft.com/office/powerpoint/2010/main" val="354536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this project is to start the foundation of a lab assistant robot that has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capability of tracking common items found on a workbench in pseudo real-time. When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queries the robot, it should be able to tell the user where a specific tool is, in a 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would make sense to the user. Initially, the objects being identified would come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preset bank of objects that have been pre-trained. However, the end product will likely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to be trainable on new objects by the user.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project, the main topic of focus is object tracking. After all, the rest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 are both fairly difficult (and thus time-consuming), and out of scope of the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vision task. As such, the goal is to be able to detect a number of different objects, identify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they are, and track them as they move across a camera.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4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Camera mounted above looking down onto the desk</a:t>
            </a:r>
          </a:p>
          <a:p>
            <a:endParaRPr lang="en-US" dirty="0" smtClean="0"/>
          </a:p>
          <a:p>
            <a:r>
              <a:rPr lang="en-US" dirty="0" smtClean="0"/>
              <a:t>Making use of </a:t>
            </a:r>
            <a:r>
              <a:rPr lang="en-US" smtClean="0"/>
              <a:t>even lighting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28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5DE6D-E175-4148-9E10-6581D2914173}" type="slidenum">
              <a:rPr lang="en-US"/>
              <a:pPr/>
              <a:t>6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8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7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10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50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11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0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12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6858000" cy="1676400"/>
          </a:xfrm>
        </p:spPr>
        <p:txBody>
          <a:bodyPr anchor="b" anchorCtr="0"/>
          <a:lstStyle>
            <a:lvl1pPr algn="l">
              <a:defRPr lang="en-US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362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097" y="6391656"/>
            <a:ext cx="45929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4572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001000" cy="1524000"/>
          </a:xfrm>
        </p:spPr>
        <p:txBody>
          <a:bodyPr/>
          <a:lstStyle/>
          <a:p>
            <a:r>
              <a:rPr lang="en-US" dirty="0" smtClean="0"/>
              <a:t>Desktop Object </a:t>
            </a:r>
            <a:r>
              <a:rPr lang="en-US" dirty="0"/>
              <a:t>Identification and </a:t>
            </a:r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Kevin DuCharme &amp;</a:t>
            </a:r>
          </a:p>
          <a:p>
            <a:r>
              <a:rPr lang="en-US" dirty="0" smtClean="0"/>
              <a:t>Max Li</a:t>
            </a:r>
          </a:p>
        </p:txBody>
      </p:sp>
    </p:spTree>
    <p:extLst>
      <p:ext uri="{BB962C8B-B14F-4D97-AF65-F5344CB8AC3E}">
        <p14:creationId xmlns:p14="http://schemas.microsoft.com/office/powerpoint/2010/main" val="32940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TF records and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918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New Model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5048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Detection (No Tracking)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pic>
        <p:nvPicPr>
          <p:cNvPr id="3" name="Det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800225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87054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32483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4059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37573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9925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</a:t>
            </a:r>
            <a:r>
              <a:rPr lang="en-US" dirty="0" err="1" smtClean="0"/>
              <a:t>SectionDivider</a:t>
            </a:r>
            <a:r>
              <a:rPr lang="en-US" dirty="0" smtClean="0"/>
              <a:t>, Verdana Bold 40pt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Divider Subtext Verdana 28 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1418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56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Title and Content</a:t>
            </a:r>
            <a:br>
              <a:rPr lang="en-US" dirty="0" smtClean="0"/>
            </a:br>
            <a:r>
              <a:rPr lang="en-US" dirty="0" smtClean="0"/>
              <a:t>Verdana Bold 32pt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2582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level bullet, Verdana 22pt</a:t>
            </a:r>
          </a:p>
          <a:p>
            <a:r>
              <a:rPr lang="en-US" dirty="0" smtClean="0"/>
              <a:t>Line spacing 0.95, before paragraph 10pt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 1</a:t>
            </a:r>
          </a:p>
          <a:p>
            <a:pPr lvl="1"/>
            <a:r>
              <a:rPr lang="en-US" dirty="0" smtClean="0"/>
              <a:t>Second level bullet 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First level bullet, Verdana 22pt</a:t>
            </a:r>
          </a:p>
          <a:p>
            <a:r>
              <a:rPr lang="en-US" smtClean="0"/>
              <a:t>Line spacing 0.95, before paragraph 10pt</a:t>
            </a:r>
          </a:p>
          <a:p>
            <a:r>
              <a:rPr lang="en-US" smtClean="0"/>
              <a:t>Left justified</a:t>
            </a:r>
          </a:p>
          <a:p>
            <a:r>
              <a:rPr lang="en-US" smtClean="0"/>
              <a:t>Sentence case </a:t>
            </a:r>
          </a:p>
          <a:p>
            <a:r>
              <a:rPr lang="en-US" smtClean="0"/>
              <a:t>First level bullet color is accent 1</a:t>
            </a:r>
          </a:p>
          <a:p>
            <a:pPr lvl="1"/>
            <a:r>
              <a:rPr lang="en-US" smtClean="0"/>
              <a:t>Second level bullet </a:t>
            </a:r>
          </a:p>
          <a:p>
            <a:pPr lvl="2"/>
            <a:r>
              <a:rPr lang="en-US" smtClean="0"/>
              <a:t>Third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6292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gray">
          <a:xfrm>
            <a:off x="657225" y="2383155"/>
            <a:ext cx="429003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4" name="Text Box 10"/>
          <p:cNvSpPr txBox="1">
            <a:spLocks noChangeArrowheads="1"/>
          </p:cNvSpPr>
          <p:nvPr/>
        </p:nvSpPr>
        <p:spPr bwMode="auto">
          <a:xfrm>
            <a:off x="1200150" y="2383155"/>
            <a:ext cx="859531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</a:pPr>
            <a:r>
              <a:rPr lang="en-US" sz="1400" dirty="0" smtClean="0">
                <a:latin typeface="+mn-lt"/>
              </a:rPr>
              <a:t>Black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1200" dirty="0" smtClean="0">
                <a:latin typeface="+mn-lt"/>
              </a:rPr>
              <a:t>R0 G0 B0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gray">
          <a:xfrm>
            <a:off x="657225" y="3108960"/>
            <a:ext cx="42900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1200150" y="3088955"/>
            <a:ext cx="136447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Red</a:t>
            </a:r>
            <a:br>
              <a:rPr lang="en-US" sz="1400" dirty="0" smtClean="0">
                <a:latin typeface="+mn-lt"/>
              </a:rPr>
            </a:br>
            <a:r>
              <a:rPr lang="en-US" sz="1200" dirty="0" smtClean="0">
                <a:latin typeface="+mn-lt"/>
              </a:rPr>
              <a:t>R171 G25  B45</a:t>
            </a:r>
            <a:endParaRPr lang="en-US" sz="1400" dirty="0">
              <a:latin typeface="+mn-lt"/>
            </a:endParaRP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gray">
          <a:xfrm>
            <a:off x="657225" y="3834765"/>
            <a:ext cx="429003" cy="457200"/>
          </a:xfrm>
          <a:prstGeom prst="rect">
            <a:avLst/>
          </a:prstGeom>
          <a:solidFill>
            <a:srgbClr val="6D6D6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596" name="Text Box 12"/>
          <p:cNvSpPr txBox="1">
            <a:spLocks noChangeArrowheads="1"/>
          </p:cNvSpPr>
          <p:nvPr/>
        </p:nvSpPr>
        <p:spPr bwMode="auto">
          <a:xfrm>
            <a:off x="1200150" y="3814760"/>
            <a:ext cx="166904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1400" dirty="0" smtClean="0">
                <a:latin typeface="+mn-lt"/>
              </a:rPr>
              <a:t>Grey</a:t>
            </a:r>
          </a:p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200" dirty="0" smtClean="0">
                <a:latin typeface="+mn-lt"/>
              </a:rPr>
              <a:t>R109  G109  B109 </a:t>
            </a:r>
            <a:endParaRPr lang="en-US" sz="1400" dirty="0">
              <a:latin typeface="+mn-lt"/>
            </a:endParaRP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gray">
          <a:xfrm>
            <a:off x="657225" y="1657350"/>
            <a:ext cx="429003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1" name="Text Box 17"/>
          <p:cNvSpPr txBox="1">
            <a:spLocks noChangeArrowheads="1"/>
          </p:cNvSpPr>
          <p:nvPr/>
        </p:nvSpPr>
        <p:spPr bwMode="auto">
          <a:xfrm>
            <a:off x="1200150" y="1637346"/>
            <a:ext cx="188545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400" dirty="0" smtClean="0"/>
              <a:t>White–Background</a:t>
            </a:r>
            <a:endParaRPr lang="en-US" sz="1400" dirty="0" smtClean="0">
              <a:latin typeface="+mn-lt"/>
            </a:endParaRPr>
          </a:p>
          <a:p>
            <a:pPr algn="l" eaLnBrk="0" hangingPunct="0">
              <a:spcBef>
                <a:spcPct val="0"/>
              </a:spcBef>
            </a:pPr>
            <a:r>
              <a:rPr lang="en-US" sz="1200" dirty="0" smtClean="0">
                <a:latin typeface="+mn-lt"/>
              </a:rPr>
              <a:t>R255 G255 B255</a:t>
            </a:r>
          </a:p>
        </p:txBody>
      </p:sp>
      <p:sp>
        <p:nvSpPr>
          <p:cNvPr id="67602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</a:t>
            </a: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gray">
          <a:xfrm>
            <a:off x="4038600" y="2383155"/>
            <a:ext cx="429003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572000" y="2363150"/>
            <a:ext cx="16145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2 </a:t>
            </a:r>
          </a:p>
          <a:p>
            <a:pPr eaLnBrk="0" hangingPunct="0">
              <a:spcBef>
                <a:spcPct val="0"/>
              </a:spcBef>
            </a:pPr>
            <a:r>
              <a:rPr lang="en-US" sz="1200" dirty="0"/>
              <a:t>R178  G183  </a:t>
            </a:r>
            <a:r>
              <a:rPr lang="en-US" sz="1200" dirty="0" smtClean="0">
                <a:latin typeface="+mn-lt"/>
              </a:rPr>
              <a:t>B187</a:t>
            </a:r>
            <a:endParaRPr lang="en-US" sz="1400" dirty="0">
              <a:latin typeface="+mn-lt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gray">
          <a:xfrm>
            <a:off x="4038600" y="3108960"/>
            <a:ext cx="429003" cy="45720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4572000" y="3088955"/>
            <a:ext cx="151676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3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200" dirty="0" smtClean="0">
                <a:latin typeface="+mn-lt"/>
              </a:rPr>
              <a:t>R44  G106  B140</a:t>
            </a:r>
            <a:endParaRPr lang="en-US" sz="1400" dirty="0">
              <a:latin typeface="+mn-lt"/>
            </a:endParaRP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gray">
          <a:xfrm>
            <a:off x="4038600" y="3834765"/>
            <a:ext cx="429003" cy="4572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4572000" y="3814760"/>
            <a:ext cx="16145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4</a:t>
            </a:r>
          </a:p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200" dirty="0" smtClean="0">
                <a:latin typeface="+mn-lt"/>
              </a:rPr>
              <a:t>R183  G160  B121</a:t>
            </a:r>
            <a:endParaRPr lang="en-US" sz="1400" dirty="0">
              <a:latin typeface="+mn-lt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gray">
          <a:xfrm>
            <a:off x="4038600" y="1657350"/>
            <a:ext cx="429003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4572000" y="1637345"/>
            <a:ext cx="130997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1</a:t>
            </a:r>
          </a:p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200" dirty="0" smtClean="0">
                <a:latin typeface="+mn-lt"/>
              </a:rPr>
              <a:t>R171 G25 B45</a:t>
            </a:r>
            <a:endParaRPr lang="en-US" sz="1400" dirty="0">
              <a:latin typeface="+mn-lt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gray">
          <a:xfrm>
            <a:off x="4038600" y="4560570"/>
            <a:ext cx="429003" cy="4572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Text Box 11"/>
          <p:cNvSpPr txBox="1">
            <a:spLocks noChangeArrowheads="1"/>
          </p:cNvSpPr>
          <p:nvPr/>
        </p:nvSpPr>
        <p:spPr bwMode="auto">
          <a:xfrm>
            <a:off x="4572000" y="4540565"/>
            <a:ext cx="151676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1400" dirty="0" smtClean="0">
                <a:latin typeface="+mn-lt"/>
              </a:rPr>
              <a:t>Accent 5</a:t>
            </a:r>
            <a:r>
              <a:rPr lang="en-US" sz="1400" dirty="0">
                <a:latin typeface="+mn-lt"/>
              </a:rPr>
              <a:t/>
            </a:r>
            <a:br>
              <a:rPr lang="en-US" sz="1400" dirty="0">
                <a:latin typeface="+mn-lt"/>
              </a:rPr>
            </a:br>
            <a:r>
              <a:rPr lang="en-US" sz="1200" dirty="0" smtClean="0">
                <a:latin typeface="+mn-lt"/>
              </a:rPr>
              <a:t>R70  G160  B220</a:t>
            </a:r>
            <a:endParaRPr lang="en-US" sz="1400" dirty="0" smtClean="0">
              <a:latin typeface="+mn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gray">
          <a:xfrm>
            <a:off x="4038600" y="5286375"/>
            <a:ext cx="429003" cy="457200"/>
          </a:xfrm>
          <a:prstGeom prst="rect">
            <a:avLst/>
          </a:prstGeom>
          <a:solidFill>
            <a:srgbClr val="6D6D6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4572000" y="5266370"/>
            <a:ext cx="161454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sz="1400" dirty="0" smtClean="0">
                <a:latin typeface="+mn-lt"/>
              </a:rPr>
              <a:t>Accent 6</a:t>
            </a:r>
          </a:p>
          <a:p>
            <a:pPr eaLnBrk="0" hangingPunct="0">
              <a:spcBef>
                <a:spcPct val="0"/>
              </a:spcBef>
            </a:pPr>
            <a:r>
              <a:rPr lang="en-US" sz="1200" dirty="0"/>
              <a:t>R109  G109  B109</a:t>
            </a:r>
            <a:endParaRPr lang="en-US" sz="1400" dirty="0">
              <a:latin typeface="+mn-lt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8320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Settings</a:t>
            </a:r>
            <a:endParaRPr lang="en-US" dirty="0"/>
          </a:p>
        </p:txBody>
      </p:sp>
      <p:sp>
        <p:nvSpPr>
          <p:cNvPr id="588805" name="Text Box 5"/>
          <p:cNvSpPr txBox="1">
            <a:spLocks noChangeArrowheads="1"/>
          </p:cNvSpPr>
          <p:nvPr/>
        </p:nvSpPr>
        <p:spPr bwMode="auto">
          <a:xfrm>
            <a:off x="1028700" y="3643952"/>
            <a:ext cx="2933700" cy="221599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Text Box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  <a:p>
            <a:pPr algn="ctr"/>
            <a:r>
              <a:rPr lang="en-US" sz="1600" dirty="0" smtClean="0">
                <a:latin typeface="+mn-lt"/>
              </a:rPr>
              <a:t>Verdana 16pt</a:t>
            </a:r>
          </a:p>
          <a:p>
            <a:pPr algn="ctr"/>
            <a:r>
              <a:rPr lang="en-US" sz="1600" dirty="0" smtClean="0">
                <a:latin typeface="+mn-lt"/>
              </a:rPr>
              <a:t>Color: Black</a:t>
            </a:r>
          </a:p>
          <a:p>
            <a:pPr algn="ctr"/>
            <a:r>
              <a:rPr lang="en-US" sz="1600" dirty="0" smtClean="0">
                <a:latin typeface="+mn-lt"/>
              </a:rPr>
              <a:t>Align: Center</a:t>
            </a:r>
            <a:r>
              <a:rPr lang="en-US" sz="1600" dirty="0">
                <a:latin typeface="+mn-lt"/>
              </a:rPr>
              <a:t/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Line </a:t>
            </a:r>
            <a:r>
              <a:rPr lang="en-US" sz="1600" dirty="0" smtClean="0">
                <a:latin typeface="+mn-lt"/>
              </a:rPr>
              <a:t>Spacing: Multiple .95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Space Before: 6pt</a:t>
            </a:r>
            <a:br>
              <a:rPr lang="en-US" sz="1600" dirty="0" smtClean="0">
                <a:latin typeface="+mn-lt"/>
              </a:rPr>
            </a:br>
            <a:endParaRPr lang="en-US" sz="1600" dirty="0" smtClean="0">
              <a:latin typeface="+mn-lt"/>
            </a:endParaRPr>
          </a:p>
          <a:p>
            <a:pPr algn="ctr"/>
            <a:r>
              <a:rPr lang="en-US" sz="1200" i="1" dirty="0" smtClean="0">
                <a:latin typeface="+mn-lt"/>
              </a:rPr>
              <a:t>For labels only – use layout placeholders for bulleted lists</a:t>
            </a:r>
          </a:p>
        </p:txBody>
      </p:sp>
      <p:sp>
        <p:nvSpPr>
          <p:cNvPr id="588810" name="Rectangle 10"/>
          <p:cNvSpPr>
            <a:spLocks noChangeArrowheads="1"/>
          </p:cNvSpPr>
          <p:nvPr/>
        </p:nvSpPr>
        <p:spPr bwMode="auto">
          <a:xfrm>
            <a:off x="4572000" y="2065338"/>
            <a:ext cx="4021138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Drawing Style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539582" y="5000625"/>
            <a:ext cx="2085975" cy="158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239544" y="4570413"/>
            <a:ext cx="2686050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Line Style Default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:</a:t>
            </a:r>
          </a:p>
        </p:txBody>
      </p:sp>
      <p:sp>
        <p:nvSpPr>
          <p:cNvPr id="588811" name="Rectangle 11"/>
          <p:cNvSpPr>
            <a:spLocks noChangeArrowheads="1"/>
          </p:cNvSpPr>
          <p:nvPr/>
        </p:nvSpPr>
        <p:spPr bwMode="auto">
          <a:xfrm>
            <a:off x="4812824" y="2752725"/>
            <a:ext cx="1005840" cy="100584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28700" y="2065338"/>
            <a:ext cx="2933700" cy="92333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n-lt"/>
              </a:rPr>
              <a:t>Theme Fonts:</a:t>
            </a:r>
            <a:endParaRPr lang="en-US" b="1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Verdana (heading)</a:t>
            </a:r>
          </a:p>
          <a:p>
            <a:pPr algn="ctr"/>
            <a:r>
              <a:rPr lang="en-US" dirty="0" smtClean="0"/>
              <a:t>Verdana </a:t>
            </a:r>
            <a:r>
              <a:rPr lang="en-US" dirty="0" smtClean="0">
                <a:latin typeface="+mn-lt"/>
              </a:rPr>
              <a:t>(body)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6248400" y="2743200"/>
            <a:ext cx="990600" cy="9906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7543800" y="2743200"/>
            <a:ext cx="990600" cy="990600"/>
          </a:xfrm>
          <a:prstGeom prst="round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63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Table Style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57200" y="1497214"/>
          <a:ext cx="8229600" cy="26683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53367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</a:t>
                      </a:r>
                      <a:r>
                        <a:rPr lang="en-US" sz="1800" baseline="0" dirty="0" smtClean="0"/>
                        <a:t> 1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2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3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4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Heading 5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Content</a:t>
                      </a:r>
                      <a:endParaRPr lang="en-US" sz="1800" dirty="0"/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</a:tr>
              <a:tr h="5336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Content</a:t>
                      </a:r>
                    </a:p>
                  </a:txBody>
                  <a:tcPr marL="89777" marR="89777" marT="44889" marB="44889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5469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Layout: </a:t>
            </a:r>
            <a:r>
              <a:rPr lang="en-US" dirty="0" err="1" smtClean="0"/>
              <a:t>PhotoCaption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9" name="j0313970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t="10390" b="103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142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Content</a:t>
            </a:r>
            <a:br>
              <a:rPr lang="en-US" smtClean="0"/>
            </a:br>
            <a:r>
              <a:rPr lang="en-US" smtClean="0"/>
              <a:t>Column Chart Sample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5240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br>
              <a:rPr lang="en-US" smtClean="0"/>
            </a:br>
            <a:r>
              <a:rPr lang="en-US" smtClean="0"/>
              <a:t>Column Chart Sample 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762000" y="1676400"/>
          <a:ext cx="3657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level bullet text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 2</a:t>
            </a:r>
          </a:p>
          <a:p>
            <a:pPr lvl="1"/>
            <a:r>
              <a:rPr lang="en-US" dirty="0" smtClean="0"/>
              <a:t>Second bullet level</a:t>
            </a:r>
          </a:p>
          <a:p>
            <a:pPr lvl="1"/>
            <a:r>
              <a:rPr lang="en-US" dirty="0" smtClean="0"/>
              <a:t>Line spacing 0.95, before paragraph 6pt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4548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Content </a:t>
            </a:r>
            <a:br>
              <a:rPr lang="en-US" smtClean="0"/>
            </a:br>
            <a:r>
              <a:rPr lang="en-US" smtClean="0"/>
              <a:t>Line Chart Sample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9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br>
              <a:rPr lang="en-US" smtClean="0"/>
            </a:br>
            <a:r>
              <a:rPr lang="en-US" smtClean="0"/>
              <a:t>Line Chart Sample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762000" y="1676400"/>
          <a:ext cx="3657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First level bullet text</a:t>
            </a:r>
          </a:p>
          <a:p>
            <a:r>
              <a:rPr lang="en-US" smtClean="0"/>
              <a:t>Line spacing 0.95, before paragraph 12pt</a:t>
            </a:r>
          </a:p>
          <a:p>
            <a:r>
              <a:rPr lang="en-US" smtClean="0"/>
              <a:t>Left justified</a:t>
            </a:r>
          </a:p>
          <a:p>
            <a:r>
              <a:rPr lang="en-US" smtClean="0"/>
              <a:t>Sentence case </a:t>
            </a:r>
          </a:p>
          <a:p>
            <a:r>
              <a:rPr lang="en-US" smtClean="0"/>
              <a:t>First level bullet color is accent 2</a:t>
            </a:r>
          </a:p>
          <a:p>
            <a:pPr lvl="1"/>
            <a:r>
              <a:rPr lang="en-US" smtClean="0"/>
              <a:t>Second bullet level</a:t>
            </a:r>
          </a:p>
          <a:p>
            <a:pPr lvl="1"/>
            <a:r>
              <a:rPr lang="en-US" smtClean="0"/>
              <a:t>Line spacing 0.95, before paragraph 6pt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1785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43546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Content </a:t>
            </a:r>
            <a:br>
              <a:rPr lang="en-US" smtClean="0"/>
            </a:br>
            <a:r>
              <a:rPr lang="en-US" smtClean="0"/>
              <a:t>Pie Chart Sample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4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Layout: Two Content </a:t>
            </a:r>
            <a:br>
              <a:rPr lang="en-US" smtClean="0"/>
            </a:br>
            <a:r>
              <a:rPr lang="en-US" smtClean="0"/>
              <a:t>Pie Chart Sample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</p:nvPr>
        </p:nvGraphicFramePr>
        <p:xfrm>
          <a:off x="762000" y="1676400"/>
          <a:ext cx="3657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First level bullet text</a:t>
            </a:r>
          </a:p>
          <a:p>
            <a:r>
              <a:rPr lang="en-US" smtClean="0"/>
              <a:t>Line spacing 0.95, before paragraph 12pt</a:t>
            </a:r>
          </a:p>
          <a:p>
            <a:r>
              <a:rPr lang="en-US" smtClean="0"/>
              <a:t>Left justified</a:t>
            </a:r>
          </a:p>
          <a:p>
            <a:r>
              <a:rPr lang="en-US" smtClean="0"/>
              <a:t>Sentence case </a:t>
            </a:r>
          </a:p>
          <a:p>
            <a:r>
              <a:rPr lang="en-US" smtClean="0"/>
              <a:t>First level bullet color is accent 2</a:t>
            </a:r>
          </a:p>
          <a:p>
            <a:pPr lvl="1"/>
            <a:r>
              <a:rPr lang="en-US" smtClean="0"/>
              <a:t>Second bullet level</a:t>
            </a:r>
          </a:p>
          <a:p>
            <a:pPr lvl="1"/>
            <a:r>
              <a:rPr lang="en-US" smtClean="0"/>
              <a:t>Line spacing 0.95, before paragraph 6pt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20980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Desktop Object Identification and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 Camera Configuration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r="144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581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Shot Detectors</a:t>
            </a:r>
            <a:endParaRPr lang="en-US" dirty="0"/>
          </a:p>
        </p:txBody>
      </p:sp>
      <p:sp>
        <p:nvSpPr>
          <p:cNvPr id="588805" name="Text Box 5"/>
          <p:cNvSpPr txBox="1">
            <a:spLocks noChangeArrowheads="1"/>
          </p:cNvSpPr>
          <p:nvPr/>
        </p:nvSpPr>
        <p:spPr bwMode="auto">
          <a:xfrm>
            <a:off x="1028700" y="3643952"/>
            <a:ext cx="2933700" cy="221599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Text Box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  <a:p>
            <a:pPr algn="ctr"/>
            <a:r>
              <a:rPr lang="en-US" sz="1600" dirty="0" smtClean="0">
                <a:latin typeface="+mn-lt"/>
              </a:rPr>
              <a:t>Verdana 16pt</a:t>
            </a:r>
          </a:p>
          <a:p>
            <a:pPr algn="ctr"/>
            <a:r>
              <a:rPr lang="en-US" sz="1600" dirty="0" smtClean="0">
                <a:latin typeface="+mn-lt"/>
              </a:rPr>
              <a:t>Color: Black</a:t>
            </a:r>
          </a:p>
          <a:p>
            <a:pPr algn="ctr"/>
            <a:r>
              <a:rPr lang="en-US" sz="1600" dirty="0" smtClean="0">
                <a:latin typeface="+mn-lt"/>
              </a:rPr>
              <a:t>Align: Center</a:t>
            </a:r>
            <a:r>
              <a:rPr lang="en-US" sz="1600" dirty="0">
                <a:latin typeface="+mn-lt"/>
              </a:rPr>
              <a:t/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Line </a:t>
            </a:r>
            <a:r>
              <a:rPr lang="en-US" sz="1600" dirty="0" smtClean="0">
                <a:latin typeface="+mn-lt"/>
              </a:rPr>
              <a:t>Spacing: Multiple .95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Space Before: 6pt</a:t>
            </a:r>
            <a:br>
              <a:rPr lang="en-US" sz="1600" dirty="0" smtClean="0">
                <a:latin typeface="+mn-lt"/>
              </a:rPr>
            </a:br>
            <a:endParaRPr lang="en-US" sz="1600" dirty="0" smtClean="0">
              <a:latin typeface="+mn-lt"/>
            </a:endParaRPr>
          </a:p>
          <a:p>
            <a:pPr algn="ctr"/>
            <a:r>
              <a:rPr lang="en-US" sz="1200" i="1" dirty="0" smtClean="0">
                <a:latin typeface="+mn-lt"/>
              </a:rPr>
              <a:t>For labels only – use layout placeholders for bulleted lists</a:t>
            </a:r>
          </a:p>
        </p:txBody>
      </p:sp>
      <p:sp>
        <p:nvSpPr>
          <p:cNvPr id="588810" name="Rectangle 10"/>
          <p:cNvSpPr>
            <a:spLocks noChangeArrowheads="1"/>
          </p:cNvSpPr>
          <p:nvPr/>
        </p:nvSpPr>
        <p:spPr bwMode="auto">
          <a:xfrm>
            <a:off x="4572000" y="2065338"/>
            <a:ext cx="4021138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Drawing Style 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Default: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539582" y="5000625"/>
            <a:ext cx="2085975" cy="158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239544" y="4570413"/>
            <a:ext cx="2686050" cy="57626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/>
                </a:solidFill>
                <a:latin typeface="+mn-lt"/>
              </a:rPr>
              <a:t>Line Style Default</a:t>
            </a:r>
            <a:r>
              <a:rPr lang="en-US" b="1" dirty="0">
                <a:solidFill>
                  <a:schemeClr val="tx2"/>
                </a:solidFill>
                <a:latin typeface="+mn-lt"/>
              </a:rPr>
              <a:t>:</a:t>
            </a:r>
          </a:p>
        </p:txBody>
      </p:sp>
      <p:sp>
        <p:nvSpPr>
          <p:cNvPr id="588811" name="Rectangle 11"/>
          <p:cNvSpPr>
            <a:spLocks noChangeArrowheads="1"/>
          </p:cNvSpPr>
          <p:nvPr/>
        </p:nvSpPr>
        <p:spPr bwMode="auto">
          <a:xfrm>
            <a:off x="4812824" y="2752725"/>
            <a:ext cx="1005840" cy="1005840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28700" y="2065338"/>
            <a:ext cx="2933700" cy="92333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+mn-lt"/>
              </a:rPr>
              <a:t>Theme Fonts:</a:t>
            </a:r>
            <a:endParaRPr lang="en-US" b="1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Verdana (heading)</a:t>
            </a:r>
          </a:p>
          <a:p>
            <a:pPr algn="ctr"/>
            <a:r>
              <a:rPr lang="en-US" dirty="0" smtClean="0"/>
              <a:t>Verdana </a:t>
            </a:r>
            <a:r>
              <a:rPr lang="en-US" dirty="0" smtClean="0">
                <a:latin typeface="+mn-lt"/>
              </a:rPr>
              <a:t>(body)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6248400" y="2743200"/>
            <a:ext cx="990600" cy="990600"/>
          </a:xfrm>
          <a:prstGeom prst="ellipse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7543800" y="2743200"/>
            <a:ext cx="990600" cy="990600"/>
          </a:xfrm>
          <a:prstGeom prst="round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n-lt"/>
              </a:rPr>
              <a:t>Sample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281258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 text</a:t>
            </a:r>
            <a:r>
              <a:rPr lang="en-US" dirty="0"/>
              <a:t>, Verdana </a:t>
            </a:r>
            <a:r>
              <a:rPr lang="en-US" dirty="0" smtClean="0"/>
              <a:t>24pt</a:t>
            </a:r>
          </a:p>
          <a:p>
            <a:r>
              <a:rPr lang="en-US" dirty="0" smtClean="0"/>
              <a:t>Line spacing 0.95, before paragraph 12pt</a:t>
            </a:r>
          </a:p>
          <a:p>
            <a:r>
              <a:rPr lang="en-US" dirty="0" smtClean="0"/>
              <a:t>Left justified</a:t>
            </a:r>
          </a:p>
          <a:p>
            <a:r>
              <a:rPr lang="en-US" dirty="0" smtClean="0"/>
              <a:t>Sentence case </a:t>
            </a:r>
          </a:p>
          <a:p>
            <a:r>
              <a:rPr lang="en-US" dirty="0" smtClean="0"/>
              <a:t>First level bullet color is accent1</a:t>
            </a:r>
          </a:p>
          <a:p>
            <a:pPr lvl="1"/>
            <a:r>
              <a:rPr lang="en-US" dirty="0" smtClean="0"/>
              <a:t>Second level bullet Verdana 20pt</a:t>
            </a:r>
          </a:p>
          <a:p>
            <a:pPr lvl="1"/>
            <a:r>
              <a:rPr lang="en-US" dirty="0" smtClean="0"/>
              <a:t>Line spacing 0.95, before paragraph 6pt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190652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New Image Dataset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7" b="67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102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Bounding Box Labels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Desktop Object Identification and Tracking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Photo description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5853196" cy="29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041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TotalTime>84</TotalTime>
  <Words>1615</Words>
  <Application>Microsoft Office PowerPoint</Application>
  <PresentationFormat>On-screen Show (4:3)</PresentationFormat>
  <Paragraphs>381</Paragraphs>
  <Slides>31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Courier New</vt:lpstr>
      <vt:lpstr>Times New Roman</vt:lpstr>
      <vt:lpstr>Verdana</vt:lpstr>
      <vt:lpstr>Wingdings</vt:lpstr>
      <vt:lpstr>WPI-White</vt:lpstr>
      <vt:lpstr>WPI_Gray</vt:lpstr>
      <vt:lpstr>Desktop Object Identification and Tracking</vt:lpstr>
      <vt:lpstr>PowerPoint Presentation</vt:lpstr>
      <vt:lpstr>Motivation</vt:lpstr>
      <vt:lpstr>Introduction</vt:lpstr>
      <vt:lpstr>Desk Camera Configuration</vt:lpstr>
      <vt:lpstr>Single Shot Detectors</vt:lpstr>
      <vt:lpstr>Transfer Learning</vt:lpstr>
      <vt:lpstr>Building New Image Dataset</vt:lpstr>
      <vt:lpstr>Bounding Box Labels</vt:lpstr>
      <vt:lpstr>Creating TF records and config</vt:lpstr>
      <vt:lpstr>Training New Model</vt:lpstr>
      <vt:lpstr>Real-time Detection (No Tracking)</vt:lpstr>
      <vt:lpstr>Tracking</vt:lpstr>
      <vt:lpstr>Results</vt:lpstr>
      <vt:lpstr>Improvements</vt:lpstr>
      <vt:lpstr>Future Work</vt:lpstr>
      <vt:lpstr>Questions</vt:lpstr>
      <vt:lpstr>PowerPoint Presentation</vt:lpstr>
      <vt:lpstr>Layout: SectionDivider, Verdana Bold 40pt</vt:lpstr>
      <vt:lpstr>Layout: Title and Content Verdana Bold 32pt</vt:lpstr>
      <vt:lpstr>Layout: Two Content </vt:lpstr>
      <vt:lpstr>Color Scheme</vt:lpstr>
      <vt:lpstr>Default Settings</vt:lpstr>
      <vt:lpstr> Default Table Style</vt:lpstr>
      <vt:lpstr>Layout: PhotoCaption</vt:lpstr>
      <vt:lpstr>Layout: Content Column Chart Sample</vt:lpstr>
      <vt:lpstr>Layout: Two Content  Column Chart Sample </vt:lpstr>
      <vt:lpstr>Layout: Content  Line Chart Sample</vt:lpstr>
      <vt:lpstr>Layout: Two Content  Line Chart Sample</vt:lpstr>
      <vt:lpstr>Layout: Content  Pie Chart Sample </vt:lpstr>
      <vt:lpstr>Layout: Two Content  Pie Chart Sample </vt:lpstr>
    </vt:vector>
  </TitlesOfParts>
  <Company>CCC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 </dc:title>
  <dc:creator>Choi, Yejee</dc:creator>
  <cp:lastModifiedBy>Kevin DuCharme</cp:lastModifiedBy>
  <cp:revision>28</cp:revision>
  <dcterms:created xsi:type="dcterms:W3CDTF">2016-10-10T18:04:18Z</dcterms:created>
  <dcterms:modified xsi:type="dcterms:W3CDTF">2017-12-11T02:44:20Z</dcterms:modified>
</cp:coreProperties>
</file>